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77" r:id="rId4"/>
    <p:sldId id="258" r:id="rId5"/>
    <p:sldId id="271" r:id="rId6"/>
    <p:sldId id="272" r:id="rId7"/>
    <p:sldId id="276" r:id="rId8"/>
    <p:sldId id="278" r:id="rId9"/>
    <p:sldId id="279" r:id="rId10"/>
    <p:sldId id="264" r:id="rId11"/>
    <p:sldId id="257" r:id="rId12"/>
    <p:sldId id="260" r:id="rId13"/>
    <p:sldId id="263" r:id="rId14"/>
    <p:sldId id="265" r:id="rId15"/>
    <p:sldId id="280" r:id="rId16"/>
    <p:sldId id="266" r:id="rId17"/>
    <p:sldId id="267" r:id="rId18"/>
    <p:sldId id="268" r:id="rId19"/>
    <p:sldId id="269" r:id="rId20"/>
    <p:sldId id="270" r:id="rId21"/>
    <p:sldId id="274" r:id="rId22"/>
    <p:sldId id="275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E4A"/>
    <a:srgbClr val="71AE49"/>
    <a:srgbClr val="ED3100"/>
    <a:srgbClr val="838383"/>
    <a:srgbClr val="AB7942"/>
    <a:srgbClr val="B48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4593"/>
  </p:normalViewPr>
  <p:slideViewPr>
    <p:cSldViewPr snapToGrid="0" snapToObjects="1">
      <p:cViewPr varScale="1">
        <p:scale>
          <a:sx n="110" d="100"/>
          <a:sy n="110" d="100"/>
        </p:scale>
        <p:origin x="64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80675-6221-AF4C-9BF8-2888DA450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7FF96CC-4D7E-4844-BDA5-D7F21545C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4E8364-FF00-714D-BB0D-F9945F96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B9ABC5-64A7-874C-9C47-F8BF9B40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8163E2-E0BA-9648-B8C8-4F4F5AAA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89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B3586-1F46-9F41-B89F-8BAB8D87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5CA9082-DEA2-B840-803B-0896E84D7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E9E707-498C-564B-A60E-AF9DEB575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510744-5735-7A45-99D7-13FA3298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301737-07C7-7947-9AC9-239AA272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4972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A18355-1820-6146-AC83-136A3112C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B405C9-87C9-6E4A-9DE1-E6EDBCF1A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343C76-E2D4-2748-8EF7-8B60CD7E8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D9615D-2635-3446-BE17-6A912E3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1EE6A-844E-174E-AD90-7A2A4316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38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4F09E-9FE4-544F-8D59-506CFE02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E0E86B-EBA6-0245-8978-2FFA01015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6EC364-C05F-3E42-A766-431C22CC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D11900-066B-E940-B018-46DEA5A3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F6E458-0823-8146-8FC2-CC88CA4C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1BC18-6BA8-C642-B6B8-6C939D6A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9DF646-59AB-9B47-A60D-4B4922054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84CCBB-CEDD-454A-8523-DDD1557F8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3D182E-EA27-1447-817E-F358850E8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4699CF-7A69-DA4F-B479-1573E281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03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50FB1-A534-804A-8877-1FCCC2F88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691989-95C7-B045-B09C-37AC28D12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FEEDB50-9F48-AD4A-BD3D-8CE920E27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859722-CB2A-B847-83F7-058E3309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985103-B4C2-DF4D-ABBA-F0F58F67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212273-A017-404F-ABD3-4166CA6B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49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05FA0-426D-FE44-ADB7-56DEB576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0E75DE-7C75-9340-82BE-EDA41B2F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CCF768B-9745-C94B-8682-4E329F703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2B5568-8DCF-0740-8D27-75C27D44A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F2BCA2-8EDF-5E4B-8E28-BFE3F8F0B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18039BC-AB4F-F245-87BB-B3F3C135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9F0805-D212-D74B-B771-7824918B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26066C-3A9E-9A4C-91D2-38BFD2FC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9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40A95-EB30-0646-A603-0A9D5C952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D6539E-90A0-9C4A-A7D2-79BFE560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6E8467-7ED7-294A-B45E-3F9ECF06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9F9024-B84B-F84B-A98B-01099943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84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6D194F8-F483-1A40-9C1A-251E31C1D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08B576-66B8-C646-AB6A-E27A467C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466405-913A-2B45-A660-80A968B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70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3CE38-00E0-734F-8E2C-812A1ECC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AD87D2-D1EF-D946-BF61-D04254D6A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FA2951-7F9C-A645-AD88-91F1B1DA8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6B3EFA-DDB0-CD4C-BDD4-0F0DAC04A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37B59E-1239-5B4D-88B5-4436FADE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B744A9-3852-F944-9897-895F6D65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63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F2A23-EC57-3C47-95B2-39D39716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AFCEC65-0400-3A42-9477-987DF5749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A89126-A189-9B4D-BBC8-9C6C71457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D9F51D-1740-BE43-8B3B-983793C1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91ADCB-9565-FC49-90CC-D1579F8CE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B25B9B-34A7-504D-937A-B453DD6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25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E6861E3-671E-F74B-BDF3-C2B471C4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70AF89-1EE8-704E-815A-3FCD6E8F9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0307E8-D4BE-5B44-A551-61D2A084E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8080B-38B5-444B-8433-E96EBB9BB936}" type="datetimeFigureOut">
              <a:rPr lang="de-DE" smtClean="0"/>
              <a:pPr/>
              <a:t>22.03.18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6384F7-12EC-374D-B11C-62C506A31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87479C-CB74-5546-8CD5-0E9E08DD0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68394-108A-8C41-93D7-43BA505C3343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 descr="X:\Petrus Advisers\Aufträge\2017\08\17040043 Logo Juhu\Logo JUHU.png"/>
          <p:cNvPicPr/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1081" y="271283"/>
            <a:ext cx="2297143" cy="602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1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X:\Petrus Advisers\Aufträge\2017\08\17040043 Logo Juhu\Logo JUHU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375" y="788894"/>
            <a:ext cx="8141246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CBDB8DA-7DB1-F941-9041-8D133F7C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141880" y="3295928"/>
            <a:ext cx="3908238" cy="29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5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8DB37-BA1C-DD42-8C65-21DA94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9570"/>
            <a:ext cx="9944100" cy="536575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Ziele des Vereins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A588E8-62DE-3242-86F1-6CE1BE5EC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799"/>
            <a:ext cx="10515600" cy="53623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de-AT" sz="3100" dirty="0"/>
              <a:t>-ungleiche Startchancen ausgleichen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de-AT" sz="3100" dirty="0"/>
              <a:t>-positive Lern- und Beziehungserfahrungen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de-AT" sz="3100" dirty="0"/>
              <a:t>-Lernmotivation steigern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de-AT" sz="3100" dirty="0"/>
              <a:t>-Interesse für weitere Bildungsangebote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de-AT" sz="3100" dirty="0"/>
              <a:t>-Armut und soziale Exklusion abbauen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de-AT" sz="3100" dirty="0"/>
              <a:t>-Erkennen und Fördern unterschiedlicher Talente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de-AT" sz="3100" dirty="0"/>
              <a:t>-Zugang zu Bildungs- und Freizeitangeboten öffnen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B5A1D0-99C6-4D46-AB55-F599F8FC1D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891" y="1995716"/>
            <a:ext cx="2447666" cy="1629228"/>
          </a:xfrm>
          <a:prstGeom prst="rect">
            <a:avLst/>
          </a:prstGeom>
          <a:solidFill>
            <a:srgbClr val="FF0000"/>
          </a:solidFill>
          <a:effectLst>
            <a:glow rad="127000">
              <a:schemeClr val="accent1">
                <a:alpha val="92000"/>
              </a:schemeClr>
            </a:glow>
            <a:outerShdw blurRad="50800" dist="50800" dir="5580000" sx="200000" sy="200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 prstMaterial="flat"/>
        </p:spPr>
      </p:pic>
    </p:spTree>
    <p:extLst>
      <p:ext uri="{BB962C8B-B14F-4D97-AF65-F5344CB8AC3E}">
        <p14:creationId xmlns:p14="http://schemas.microsoft.com/office/powerpoint/2010/main" val="34654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7" y="65541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dirty="0">
                <a:solidFill>
                  <a:srgbClr val="FF0000"/>
                </a:solidFill>
              </a:rPr>
              <a:t>Wer arbeitet im Verein?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59" y="1637595"/>
            <a:ext cx="7760881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5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8DB37-BA1C-DD42-8C65-21DA94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08" y="713240"/>
            <a:ext cx="9944100" cy="536575"/>
          </a:xfr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Team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575693B-6A75-1E4B-905E-4FCC55714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507" y="1865083"/>
            <a:ext cx="1524673" cy="2092282"/>
          </a:xfrm>
          <a:prstGeom prst="rect">
            <a:avLst/>
          </a:prstGeom>
          <a:effectLst>
            <a:innerShdw dir="7740000">
              <a:prstClr val="black">
                <a:alpha val="0"/>
              </a:prstClr>
            </a:innerShdw>
            <a:reflection stA="0" endPos="65000" dist="50800" dir="5400000" sy="-100000" algn="bl" rotWithShape="0"/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1485E0-D337-034E-AA1F-E06A3A6A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40" y="1900633"/>
            <a:ext cx="1641652" cy="2056732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75D9BBE-9752-F54F-82F9-3DFC5B04A73E}"/>
              </a:ext>
            </a:extLst>
          </p:cNvPr>
          <p:cNvSpPr txBox="1"/>
          <p:nvPr/>
        </p:nvSpPr>
        <p:spPr>
          <a:xfrm>
            <a:off x="2558557" y="1865082"/>
            <a:ext cx="3677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Mag.</a:t>
            </a:r>
            <a:r>
              <a:rPr lang="de-DE" sz="2000" b="1" baseline="30000" dirty="0">
                <a:solidFill>
                  <a:srgbClr val="FF0000"/>
                </a:solidFill>
              </a:rPr>
              <a:t>a</a:t>
            </a:r>
            <a:r>
              <a:rPr lang="de-DE" sz="2000" b="1" dirty="0">
                <a:solidFill>
                  <a:srgbClr val="FF0000"/>
                </a:solidFill>
              </a:rPr>
              <a:t> Domenika Gasser</a:t>
            </a:r>
          </a:p>
          <a:p>
            <a:r>
              <a:rPr lang="de-DE" sz="2000" dirty="0"/>
              <a:t>Geschäftsführung &amp; päd. Leitung</a:t>
            </a:r>
          </a:p>
          <a:p>
            <a:endParaRPr lang="de-DE" sz="2000" dirty="0"/>
          </a:p>
          <a:p>
            <a:r>
              <a:rPr lang="de-DE" sz="2000" dirty="0"/>
              <a:t>pädagogische Leitung, Planung und Betreuung der Angebote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131AE4-2AF5-F64D-8481-27015ACEE55F}"/>
              </a:ext>
            </a:extLst>
          </p:cNvPr>
          <p:cNvSpPr txBox="1"/>
          <p:nvPr/>
        </p:nvSpPr>
        <p:spPr>
          <a:xfrm>
            <a:off x="8379005" y="1901364"/>
            <a:ext cx="3429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Mag.</a:t>
            </a:r>
            <a:r>
              <a:rPr lang="de-DE" sz="2000" b="1" baseline="30000" dirty="0">
                <a:solidFill>
                  <a:srgbClr val="0070C0"/>
                </a:solidFill>
              </a:rPr>
              <a:t>a</a:t>
            </a:r>
            <a:r>
              <a:rPr lang="de-DE" sz="2000" b="1" dirty="0">
                <a:solidFill>
                  <a:srgbClr val="0070C0"/>
                </a:solidFill>
              </a:rPr>
              <a:t> Katrin </a:t>
            </a:r>
            <a:r>
              <a:rPr lang="de-DE" sz="2000" b="1" dirty="0" err="1">
                <a:solidFill>
                  <a:srgbClr val="0070C0"/>
                </a:solidFill>
              </a:rPr>
              <a:t>Unterkreuter</a:t>
            </a:r>
            <a:endParaRPr lang="de-DE" sz="2000" b="1" dirty="0">
              <a:solidFill>
                <a:srgbClr val="0070C0"/>
              </a:solidFill>
            </a:endParaRPr>
          </a:p>
          <a:p>
            <a:r>
              <a:rPr lang="de-DE" sz="2000" dirty="0"/>
              <a:t>Sozialpädagogin</a:t>
            </a:r>
          </a:p>
          <a:p>
            <a:endParaRPr lang="de-DE" sz="2000" dirty="0"/>
          </a:p>
          <a:p>
            <a:r>
              <a:rPr lang="de-DE" sz="2000" dirty="0"/>
              <a:t>Betreuung der Angebote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B20CD3-EB34-164A-86DC-52BA33078721}"/>
              </a:ext>
            </a:extLst>
          </p:cNvPr>
          <p:cNvSpPr txBox="1"/>
          <p:nvPr/>
        </p:nvSpPr>
        <p:spPr>
          <a:xfrm>
            <a:off x="639550" y="4363255"/>
            <a:ext cx="834892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u="sng" dirty="0"/>
              <a:t>Weitere Unterstützung durch:</a:t>
            </a:r>
          </a:p>
          <a:p>
            <a:pPr>
              <a:spcAft>
                <a:spcPts val="600"/>
              </a:spcAft>
            </a:pP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-Praktikantinnen &amp; Praktikanten</a:t>
            </a:r>
          </a:p>
          <a:p>
            <a:pPr>
              <a:spcAft>
                <a:spcPts val="600"/>
              </a:spcAft>
            </a:pP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-Ehrenamtliche Mitarbeiterinnen &amp; Mitarbeiter</a:t>
            </a:r>
          </a:p>
          <a:p>
            <a:pPr>
              <a:spcAft>
                <a:spcPts val="600"/>
              </a:spcAft>
            </a:pP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-Zivildiener</a:t>
            </a:r>
          </a:p>
        </p:txBody>
      </p:sp>
    </p:spTree>
    <p:extLst>
      <p:ext uri="{BB962C8B-B14F-4D97-AF65-F5344CB8AC3E}">
        <p14:creationId xmlns:p14="http://schemas.microsoft.com/office/powerpoint/2010/main" val="28228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8DB37-BA1C-DD42-8C65-21DA94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25"/>
            <a:ext cx="9944100" cy="536575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Unsere Angebote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BE6E0B6-0ADF-B94C-9580-A0026E5C5A00}"/>
              </a:ext>
            </a:extLst>
          </p:cNvPr>
          <p:cNvSpPr/>
          <p:nvPr/>
        </p:nvSpPr>
        <p:spPr>
          <a:xfrm>
            <a:off x="991151" y="1701800"/>
            <a:ext cx="2873828" cy="14822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1) Lernbetreuung &amp; Lerncoaching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A9B599C7-7ABB-934A-A5E9-24237E655D61}"/>
              </a:ext>
            </a:extLst>
          </p:cNvPr>
          <p:cNvSpPr/>
          <p:nvPr/>
        </p:nvSpPr>
        <p:spPr>
          <a:xfrm>
            <a:off x="4537776" y="1718127"/>
            <a:ext cx="2923226" cy="1482271"/>
          </a:xfrm>
          <a:prstGeom prst="roundRect">
            <a:avLst/>
          </a:prstGeom>
          <a:solidFill>
            <a:srgbClr val="00B0F0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2) Hilfe bei der Job- &amp; Lehrstellensuche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2A139A6A-C851-3A47-B88F-1E479809E62F}"/>
              </a:ext>
            </a:extLst>
          </p:cNvPr>
          <p:cNvSpPr/>
          <p:nvPr/>
        </p:nvSpPr>
        <p:spPr>
          <a:xfrm>
            <a:off x="8133800" y="1718127"/>
            <a:ext cx="2969629" cy="1465944"/>
          </a:xfrm>
          <a:prstGeom prst="roundRect">
            <a:avLst/>
          </a:prstGeom>
          <a:solidFill>
            <a:schemeClr val="accent2">
              <a:lumMod val="75000"/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3) Kulturelle &amp; freizeitpädagogische Projekte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BFC1A694-F1C0-2647-83E6-035797D3B3BC}"/>
              </a:ext>
            </a:extLst>
          </p:cNvPr>
          <p:cNvSpPr/>
          <p:nvPr/>
        </p:nvSpPr>
        <p:spPr>
          <a:xfrm>
            <a:off x="1034487" y="3745024"/>
            <a:ext cx="2830492" cy="1653949"/>
          </a:xfrm>
          <a:prstGeom prst="roundRect">
            <a:avLst/>
          </a:prstGeom>
          <a:solidFill>
            <a:srgbClr val="FF000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4) Unterstützung in finanziellen Notsituationen</a:t>
            </a:r>
          </a:p>
          <a:p>
            <a:pPr algn="ctr"/>
            <a:endParaRPr lang="de-DE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FE022077-8024-D244-B990-A652E44EDA3B}"/>
              </a:ext>
            </a:extLst>
          </p:cNvPr>
          <p:cNvSpPr/>
          <p:nvPr/>
        </p:nvSpPr>
        <p:spPr>
          <a:xfrm>
            <a:off x="8164287" y="3771899"/>
            <a:ext cx="2939142" cy="1600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6) </a:t>
            </a:r>
            <a:r>
              <a:rPr lang="de-DE" sz="2400" b="1" dirty="0" err="1"/>
              <a:t>Elterncaf</a:t>
            </a:r>
            <a:r>
              <a:rPr lang="de-AT" sz="2400" b="1" dirty="0" err="1"/>
              <a:t>é</a:t>
            </a:r>
            <a:endParaRPr lang="de-DE" sz="2400" b="1" dirty="0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1733A7A8-094C-8442-814C-3556EC786075}"/>
              </a:ext>
            </a:extLst>
          </p:cNvPr>
          <p:cNvSpPr/>
          <p:nvPr/>
        </p:nvSpPr>
        <p:spPr>
          <a:xfrm>
            <a:off x="4570433" y="3761353"/>
            <a:ext cx="2923226" cy="1653949"/>
          </a:xfrm>
          <a:prstGeom prst="roundRect">
            <a:avLst/>
          </a:prstGeom>
          <a:solidFill>
            <a:srgbClr val="7030A0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5) Workshops &amp; Sensibilisierung</a:t>
            </a:r>
          </a:p>
        </p:txBody>
      </p:sp>
    </p:spTree>
    <p:extLst>
      <p:ext uri="{BB962C8B-B14F-4D97-AF65-F5344CB8AC3E}">
        <p14:creationId xmlns:p14="http://schemas.microsoft.com/office/powerpoint/2010/main" val="150216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7" y="1848896"/>
            <a:ext cx="10515600" cy="3901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Setting:</a:t>
            </a:r>
          </a:p>
          <a:p>
            <a:pPr marL="0" indent="0">
              <a:buNone/>
            </a:pPr>
            <a:r>
              <a:rPr lang="de-DE" sz="2400" dirty="0"/>
              <a:t>-Kleingruppen von max. 8 Personen</a:t>
            </a:r>
          </a:p>
          <a:p>
            <a:pPr marL="0" indent="0">
              <a:buNone/>
            </a:pPr>
            <a:r>
              <a:rPr lang="de-DE" sz="2400" dirty="0"/>
              <a:t>-1-2 PädagogInnen und 1 Praktikantin</a:t>
            </a:r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b="1" dirty="0"/>
              <a:t>Betreuungszeiten:</a:t>
            </a:r>
          </a:p>
          <a:p>
            <a:pPr marL="0" indent="0">
              <a:buNone/>
            </a:pPr>
            <a:r>
              <a:rPr lang="de-DE" sz="2400" dirty="0"/>
              <a:t>13:00 – 15:15 </a:t>
            </a:r>
            <a:r>
              <a:rPr lang="de-DE" sz="2400" dirty="0">
                <a:sym typeface="Wingdings" pitchFamily="2" charset="2"/>
              </a:rPr>
              <a:t> VS</a:t>
            </a:r>
            <a:endParaRPr lang="de-DE" sz="2400" dirty="0"/>
          </a:p>
          <a:p>
            <a:pPr marL="0" indent="0">
              <a:buNone/>
            </a:pPr>
            <a:r>
              <a:rPr lang="de-DE" sz="2400" dirty="0"/>
              <a:t>15:45 – 18:00 </a:t>
            </a:r>
            <a:r>
              <a:rPr lang="de-DE" sz="2400" dirty="0">
                <a:sym typeface="Wingdings" pitchFamily="2" charset="2"/>
              </a:rPr>
              <a:t> NMS, Gymnasium, etc.</a:t>
            </a:r>
            <a:endParaRPr lang="de-DE" sz="2400" dirty="0"/>
          </a:p>
          <a:p>
            <a:pPr marL="0" indent="0">
              <a:buNone/>
            </a:pPr>
            <a:endParaRPr lang="de-DE" sz="2200" dirty="0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0958C9EB-C25B-774A-8B47-D995CDBB1FEF}"/>
              </a:ext>
            </a:extLst>
          </p:cNvPr>
          <p:cNvSpPr/>
          <p:nvPr/>
        </p:nvSpPr>
        <p:spPr>
          <a:xfrm>
            <a:off x="606097" y="655412"/>
            <a:ext cx="5745717" cy="5202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1) Lernbetreuung &amp; Lerncoaching</a:t>
            </a:r>
          </a:p>
        </p:txBody>
      </p:sp>
      <p:pic>
        <p:nvPicPr>
          <p:cNvPr id="1026" name="Picture 2" descr="C:\Users\Domenika\AppData\Local\Temp\IMG_14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3312" y="1989573"/>
            <a:ext cx="3565909" cy="2674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071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7" y="96679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400" dirty="0"/>
              <a:t>-Basisbildung</a:t>
            </a:r>
          </a:p>
          <a:p>
            <a:pPr marL="0" indent="0">
              <a:buNone/>
            </a:pPr>
            <a:r>
              <a:rPr lang="de-DE" sz="2400" dirty="0"/>
              <a:t>-Schulbildung: Hilfe bei Hausaufgaben, Vorbereiten auf Prüfungen und Referate</a:t>
            </a:r>
          </a:p>
          <a:p>
            <a:pPr marL="0" indent="0">
              <a:buNone/>
            </a:pPr>
            <a:r>
              <a:rPr lang="de-DE" sz="2400" dirty="0"/>
              <a:t>-Ermittlung des individuellen Förderbedarfs</a:t>
            </a:r>
          </a:p>
          <a:p>
            <a:pPr marL="0" indent="0">
              <a:buNone/>
            </a:pPr>
            <a:r>
              <a:rPr lang="de-DE" sz="2400" dirty="0"/>
              <a:t>-Vermittlung individueller Lernstrategien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0958C9EB-C25B-774A-8B47-D995CDBB1FEF}"/>
              </a:ext>
            </a:extLst>
          </p:cNvPr>
          <p:cNvSpPr/>
          <p:nvPr/>
        </p:nvSpPr>
        <p:spPr>
          <a:xfrm>
            <a:off x="606097" y="655412"/>
            <a:ext cx="5745717" cy="5202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1) Lernbetreuung &amp; Lerncoaching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C7A218-7C4B-E147-B275-2EAB8955F6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97" y="3706586"/>
            <a:ext cx="3710037" cy="22923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F8EA301-B198-024D-AA2E-7C9EAB7BD1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86"/>
                    </a14:imgEffect>
                    <a14:imgEffect>
                      <a14:saturation sat="1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048" y="2978116"/>
            <a:ext cx="5361049" cy="3020786"/>
          </a:xfrm>
          <a:prstGeom prst="rect">
            <a:avLst/>
          </a:prstGeom>
          <a:effectLst>
            <a:glow>
              <a:schemeClr val="accent1">
                <a:alpha val="43000"/>
              </a:schemeClr>
            </a:glow>
            <a:outerShdw dist="50800" dir="5400000" algn="ctr" rotWithShape="0">
              <a:srgbClr val="000000">
                <a:alpha val="42000"/>
              </a:srgb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17071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97" y="671740"/>
            <a:ext cx="11328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6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400" dirty="0"/>
              <a:t>-Infos zu Ausbildung- &amp; Berufswahl (z.B. Hilfe bei der Lehrstellensuche)</a:t>
            </a:r>
          </a:p>
          <a:p>
            <a:pPr marL="0" indent="0">
              <a:buNone/>
            </a:pPr>
            <a:r>
              <a:rPr lang="de-DE" sz="2400" dirty="0"/>
              <a:t>-Kompetenz- bzw. Stärkenanalyse, Ermittlung individueller Perspektiven</a:t>
            </a:r>
          </a:p>
          <a:p>
            <a:pPr marL="0" indent="0">
              <a:buNone/>
            </a:pPr>
            <a:r>
              <a:rPr lang="de-DE" sz="2400" dirty="0"/>
              <a:t>-Unterstützung bei der Neben- &amp; </a:t>
            </a:r>
            <a:r>
              <a:rPr lang="de-DE" sz="2400"/>
              <a:t>Ferialjobsuche</a:t>
            </a:r>
            <a:endParaRPr lang="de-DE" sz="2400" dirty="0"/>
          </a:p>
          <a:p>
            <a:pPr marL="0" indent="0">
              <a:buNone/>
            </a:pPr>
            <a:r>
              <a:rPr lang="de-DE" sz="2400" dirty="0"/>
              <a:t>-Hilfe beim Erstellen von Bewerbungsunterlagen, Vorbereitung auf Bewerbungsgespräche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0958C9EB-C25B-774A-8B47-D995CDBB1FEF}"/>
              </a:ext>
            </a:extLst>
          </p:cNvPr>
          <p:cNvSpPr/>
          <p:nvPr/>
        </p:nvSpPr>
        <p:spPr>
          <a:xfrm>
            <a:off x="606097" y="655412"/>
            <a:ext cx="6480504" cy="50391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2) Hilfe bei der Job- &amp; Lehrstellensuche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E2F19F-A20B-AA4E-BB72-7C8FE98FB0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97" y="3780805"/>
            <a:ext cx="3998560" cy="25893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734FB2-E46D-3B4D-AE78-C0484D342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115" y="3780805"/>
            <a:ext cx="4040522" cy="25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8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25" y="12573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-Kennenlernen verschiedener Sportarten </a:t>
            </a:r>
          </a:p>
          <a:p>
            <a:pPr marL="0" indent="0">
              <a:buNone/>
            </a:pPr>
            <a:r>
              <a:rPr lang="de-DE" sz="2400" dirty="0"/>
              <a:t>-Theaterbesuche- und Workshops</a:t>
            </a:r>
          </a:p>
          <a:p>
            <a:pPr marL="0" indent="0">
              <a:buNone/>
            </a:pPr>
            <a:r>
              <a:rPr lang="de-DE" sz="2400" dirty="0"/>
              <a:t>-gemeinsam Musizieren</a:t>
            </a:r>
          </a:p>
          <a:p>
            <a:pPr marL="0" indent="0">
              <a:buNone/>
            </a:pPr>
            <a:r>
              <a:rPr lang="de-DE" sz="2400" dirty="0"/>
              <a:t>-Ausflüge (Museum, Picknick im Park, Junge Jobdetektive)</a:t>
            </a:r>
          </a:p>
          <a:p>
            <a:pPr marL="0" indent="0">
              <a:buNone/>
            </a:pPr>
            <a:r>
              <a:rPr lang="de-DE" sz="2400" dirty="0"/>
              <a:t>-Tischfußballturniere</a:t>
            </a:r>
          </a:p>
          <a:p>
            <a:pPr marL="0" indent="0">
              <a:buNone/>
            </a:pPr>
            <a:r>
              <a:rPr lang="de-DE" sz="2400" dirty="0"/>
              <a:t>-Kreativaktionen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0958C9EB-C25B-774A-8B47-D995CDBB1FEF}"/>
              </a:ext>
            </a:extLst>
          </p:cNvPr>
          <p:cNvSpPr/>
          <p:nvPr/>
        </p:nvSpPr>
        <p:spPr>
          <a:xfrm>
            <a:off x="393825" y="631031"/>
            <a:ext cx="7672489" cy="439737"/>
          </a:xfrm>
          <a:prstGeom prst="roundRect">
            <a:avLst/>
          </a:prstGeom>
          <a:solidFill>
            <a:srgbClr val="AB7942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3) Kulturelle und freizeitpädagogische Projekte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976C19-6094-F44A-8C46-72799E2BC8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559" y="4205514"/>
            <a:ext cx="3395880" cy="2260600"/>
          </a:xfrm>
          <a:prstGeom prst="rect">
            <a:avLst/>
          </a:prstGeom>
          <a:effectLst>
            <a:glow rad="127000">
              <a:schemeClr val="accent1">
                <a:alpha val="52000"/>
              </a:schemeClr>
            </a:glow>
            <a:outerShdw blurRad="50800" dist="50800" dir="5400000" algn="ctr" rotWithShape="0">
              <a:srgbClr val="000000">
                <a:alpha val="64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D3BFA7-C9B2-9748-ABB9-E918052F9A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66" y="4205514"/>
            <a:ext cx="3834603" cy="2260600"/>
          </a:xfrm>
          <a:prstGeom prst="rect">
            <a:avLst/>
          </a:prstGeom>
          <a:effectLst>
            <a:glow rad="127000">
              <a:schemeClr val="accent1">
                <a:alpha val="73000"/>
              </a:schemeClr>
            </a:glo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391A24D-147F-7B41-B8EC-0906F71EE6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314" y="4205514"/>
            <a:ext cx="3429000" cy="2266874"/>
          </a:xfrm>
          <a:prstGeom prst="rect">
            <a:avLst/>
          </a:prstGeom>
          <a:effectLst>
            <a:glow rad="127000">
              <a:schemeClr val="accent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11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  <a:alpha val="74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7" y="15371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400" b="1" u="sng" dirty="0"/>
              <a:t>Finanzierung von:</a:t>
            </a:r>
          </a:p>
          <a:p>
            <a:pPr marL="0" indent="0">
              <a:buNone/>
            </a:pPr>
            <a:r>
              <a:rPr lang="de-DE" sz="2400" dirty="0"/>
              <a:t>-Schulreisen</a:t>
            </a:r>
          </a:p>
          <a:p>
            <a:pPr marL="0" indent="0">
              <a:buNone/>
            </a:pPr>
            <a:r>
              <a:rPr lang="de-DE" sz="2400" dirty="0"/>
              <a:t>-Sprachreisen</a:t>
            </a:r>
          </a:p>
          <a:p>
            <a:pPr marL="0" indent="0">
              <a:buNone/>
            </a:pPr>
            <a:r>
              <a:rPr lang="de-DE" sz="2400" dirty="0"/>
              <a:t>-Schulsachen (Bücher, Stifte, etc.)</a:t>
            </a:r>
          </a:p>
          <a:p>
            <a:pPr marL="0" indent="0">
              <a:buNone/>
            </a:pPr>
            <a:r>
              <a:rPr lang="de-DE" sz="2400" dirty="0"/>
              <a:t>-Musikunterricht</a:t>
            </a:r>
          </a:p>
          <a:p>
            <a:pPr marL="0" indent="0">
              <a:buNone/>
            </a:pPr>
            <a:r>
              <a:rPr lang="de-DE" sz="2400" dirty="0"/>
              <a:t>-Vereinsgebühren, </a:t>
            </a:r>
            <a:r>
              <a:rPr lang="de-DE" sz="2400" dirty="0" err="1"/>
              <a:t>uvm</a:t>
            </a:r>
            <a:r>
              <a:rPr lang="de-DE" sz="2400" dirty="0"/>
              <a:t>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0958C9EB-C25B-774A-8B47-D995CDBB1FEF}"/>
              </a:ext>
            </a:extLst>
          </p:cNvPr>
          <p:cNvSpPr/>
          <p:nvPr/>
        </p:nvSpPr>
        <p:spPr>
          <a:xfrm>
            <a:off x="606097" y="655412"/>
            <a:ext cx="7933746" cy="454932"/>
          </a:xfrm>
          <a:prstGeom prst="roundRect">
            <a:avLst/>
          </a:prstGeom>
          <a:solidFill>
            <a:srgbClr val="ED3100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4) Unterstützung in finanziellen Notsituationen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C3B811-A782-4A49-B012-5564F27212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472" y="2051279"/>
            <a:ext cx="5114741" cy="38372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5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8" y="15190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-Gesunde Ernährung</a:t>
            </a:r>
          </a:p>
          <a:p>
            <a:pPr marL="0" indent="0">
              <a:buNone/>
            </a:pPr>
            <a:r>
              <a:rPr lang="de-DE" sz="2400" dirty="0"/>
              <a:t>-Bewegtes Lernen</a:t>
            </a:r>
          </a:p>
          <a:p>
            <a:pPr marL="0" indent="0">
              <a:buNone/>
            </a:pPr>
            <a:r>
              <a:rPr lang="de-DE" sz="2400" dirty="0"/>
              <a:t>-Rhythmische Pädagogik &amp; Body Percussion</a:t>
            </a:r>
          </a:p>
          <a:p>
            <a:pPr marL="0" indent="0">
              <a:buNone/>
            </a:pPr>
            <a:r>
              <a:rPr lang="de-DE" sz="2400" dirty="0"/>
              <a:t>-Gefahren im Netz - Sicher Surfen</a:t>
            </a:r>
          </a:p>
          <a:p>
            <a:pPr marL="0" indent="0">
              <a:buNone/>
            </a:pPr>
            <a:r>
              <a:rPr lang="de-DE" sz="2400" dirty="0"/>
              <a:t>-Demokratie &amp; Partizipation</a:t>
            </a:r>
          </a:p>
          <a:p>
            <a:pPr marL="0" indent="0">
              <a:buNone/>
            </a:pPr>
            <a:r>
              <a:rPr lang="de-DE" sz="2400"/>
              <a:t>-Lerntechniken </a:t>
            </a:r>
            <a:endParaRPr lang="de-DE" sz="2400" dirty="0"/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0958C9EB-C25B-774A-8B47-D995CDBB1FEF}"/>
              </a:ext>
            </a:extLst>
          </p:cNvPr>
          <p:cNvSpPr/>
          <p:nvPr/>
        </p:nvSpPr>
        <p:spPr>
          <a:xfrm>
            <a:off x="606098" y="655413"/>
            <a:ext cx="5321173" cy="422274"/>
          </a:xfrm>
          <a:prstGeom prst="roundRect">
            <a:avLst/>
          </a:prstGeom>
          <a:solidFill>
            <a:srgbClr val="7030A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1"/>
                </a:solidFill>
              </a:rPr>
              <a:t>5) Workshops &amp; Sensibilisierung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CF94FE-9492-5D4C-83C1-3A3510CD40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071" y="4352815"/>
            <a:ext cx="3831222" cy="20325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0502549-528B-CC4A-BCFC-8A90B2949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978" y="3373212"/>
            <a:ext cx="3637322" cy="30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E4A"/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7" y="6465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dirty="0">
                <a:solidFill>
                  <a:srgbClr val="FF0000"/>
                </a:solidFill>
              </a:rPr>
              <a:t>Wer sind wir?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569FFA-C7FE-9947-9770-37105EEB000F}"/>
              </a:ext>
            </a:extLst>
          </p:cNvPr>
          <p:cNvSpPr/>
          <p:nvPr/>
        </p:nvSpPr>
        <p:spPr>
          <a:xfrm>
            <a:off x="5354416" y="1619773"/>
            <a:ext cx="163693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000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hteck 4"/>
          <p:cNvSpPr/>
          <p:nvPr/>
        </p:nvSpPr>
        <p:spPr>
          <a:xfrm>
            <a:off x="1783829" y="3387777"/>
            <a:ext cx="91290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200" dirty="0">
                <a:solidFill>
                  <a:srgbClr val="FF0000"/>
                </a:solidFill>
              </a:rPr>
              <a:t>Wir sind….</a:t>
            </a:r>
          </a:p>
          <a:p>
            <a:r>
              <a:rPr lang="de-AT" sz="3200" dirty="0"/>
              <a:t>eine sozialpädagogische Einrichtung, die gratis Unterstützungsangebote für hilfsbedürftige Kinder und Jugendliche bietet</a:t>
            </a:r>
          </a:p>
        </p:txBody>
      </p:sp>
    </p:spTree>
    <p:extLst>
      <p:ext uri="{BB962C8B-B14F-4D97-AF65-F5344CB8AC3E}">
        <p14:creationId xmlns:p14="http://schemas.microsoft.com/office/powerpoint/2010/main" val="21036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8" y="15534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-Informationsaustausch und Vernetzung bei Kaffee, Tee und Kuchen</a:t>
            </a:r>
          </a:p>
          <a:p>
            <a:pPr marL="0" indent="0">
              <a:buNone/>
            </a:pPr>
            <a:r>
              <a:rPr lang="de-DE" dirty="0"/>
              <a:t>-Zielgruppe: Eltern der betreuten Kinder</a:t>
            </a:r>
          </a:p>
          <a:p>
            <a:pPr marL="0" indent="0">
              <a:buNone/>
            </a:pPr>
            <a:r>
              <a:rPr lang="de-DE" dirty="0"/>
              <a:t>-jeden ersten Mittwoch im Monat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078AFB9C-2F42-6F43-9FA5-2F743503A646}"/>
              </a:ext>
            </a:extLst>
          </p:cNvPr>
          <p:cNvSpPr/>
          <p:nvPr/>
        </p:nvSpPr>
        <p:spPr>
          <a:xfrm>
            <a:off x="606098" y="543381"/>
            <a:ext cx="2333045" cy="47126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b="1" dirty="0">
                <a:solidFill>
                  <a:schemeClr val="tx1"/>
                </a:solidFill>
              </a:rPr>
              <a:t>6) </a:t>
            </a:r>
            <a:r>
              <a:rPr lang="de-DE" sz="2800" b="1" dirty="0" err="1">
                <a:solidFill>
                  <a:schemeClr val="tx1"/>
                </a:solidFill>
              </a:rPr>
              <a:t>Elterncaf</a:t>
            </a:r>
            <a:r>
              <a:rPr lang="de-AT" sz="2800" b="1" dirty="0" err="1">
                <a:solidFill>
                  <a:schemeClr val="tx1"/>
                </a:solidFill>
              </a:rPr>
              <a:t>é</a:t>
            </a:r>
            <a:endParaRPr lang="de-DE" sz="2800" b="1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399690-3074-C14D-B60D-4631253DBB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966" y="4065888"/>
            <a:ext cx="3232132" cy="21390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2A91E46-F550-9C4D-AF6C-E7A1FA6EFE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98" y="3984171"/>
            <a:ext cx="3312759" cy="22207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00BBFF4-AC48-0B4F-97DF-6677D461A7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50032" y="4329067"/>
            <a:ext cx="2514759" cy="157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2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8" y="15534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DF6079C-A19B-B44A-AB29-9997B2F64AF3}"/>
              </a:ext>
            </a:extLst>
          </p:cNvPr>
          <p:cNvSpPr/>
          <p:nvPr/>
        </p:nvSpPr>
        <p:spPr>
          <a:xfrm>
            <a:off x="734787" y="1553483"/>
            <a:ext cx="11199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e-AT" dirty="0"/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118C9D-A841-5141-8E79-E197CE70EE88}"/>
              </a:ext>
            </a:extLst>
          </p:cNvPr>
          <p:cNvSpPr txBox="1"/>
          <p:nvPr/>
        </p:nvSpPr>
        <p:spPr>
          <a:xfrm>
            <a:off x="606098" y="840825"/>
            <a:ext cx="1017464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AT" sz="3600" b="1" dirty="0">
                <a:solidFill>
                  <a:srgbClr val="FF0000"/>
                </a:solidFill>
              </a:rPr>
              <a:t>Sie wollen mithelfen?</a:t>
            </a:r>
          </a:p>
          <a:p>
            <a:pPr>
              <a:spcAft>
                <a:spcPts val="600"/>
              </a:spcAft>
            </a:pPr>
            <a:endParaRPr lang="de-AT" sz="2800" b="1" dirty="0">
              <a:solidFill>
                <a:srgbClr val="FF0000"/>
              </a:solidFill>
            </a:endParaRPr>
          </a:p>
          <a:p>
            <a:r>
              <a:rPr lang="de-AT" sz="2800" dirty="0"/>
              <a:t>Um möglichst viele Kinder und Jugendliche in finanziellen Notsituationen unterstützen zu können, freuen wir uns über jede weitere Spende in Form von Sach- oder finanziellen Spenden.</a:t>
            </a:r>
          </a:p>
          <a:p>
            <a:endParaRPr lang="de-AT" sz="2800" dirty="0"/>
          </a:p>
          <a:p>
            <a:pPr>
              <a:spcAft>
                <a:spcPts val="600"/>
              </a:spcAft>
            </a:pPr>
            <a:r>
              <a:rPr lang="de-AT" sz="2800" b="1" u="sng" dirty="0"/>
              <a:t>Vereinskonto:</a:t>
            </a:r>
          </a:p>
          <a:p>
            <a:r>
              <a:rPr lang="de-AT" sz="2800" dirty="0"/>
              <a:t>Easy Bank – Vereinskonto JUHU!      </a:t>
            </a:r>
          </a:p>
          <a:p>
            <a:r>
              <a:rPr lang="de-AT" sz="2800" dirty="0"/>
              <a:t>IBAN: AT29 1420 0200 1097 3997        </a:t>
            </a:r>
          </a:p>
          <a:p>
            <a:r>
              <a:rPr lang="de-AT" sz="2800" dirty="0"/>
              <a:t>BIC: EASYATW1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C62089-3CB5-5844-AA64-644BF26ABE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642" y="4478654"/>
            <a:ext cx="2568347" cy="142616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7710523-BA38-AD48-B7BC-5C70443DFA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180" y="3882207"/>
            <a:ext cx="1664918" cy="24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85" y="1157243"/>
            <a:ext cx="117500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5400" dirty="0">
                <a:solidFill>
                  <a:srgbClr val="FF0000"/>
                </a:solidFill>
              </a:rPr>
              <a:t>Vielen Dank für Ihre Aufmerksamkeit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DF6079C-A19B-B44A-AB29-9997B2F64AF3}"/>
              </a:ext>
            </a:extLst>
          </p:cNvPr>
          <p:cNvSpPr/>
          <p:nvPr/>
        </p:nvSpPr>
        <p:spPr>
          <a:xfrm>
            <a:off x="734787" y="1553483"/>
            <a:ext cx="11199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e-AT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BC1180-8439-8D4B-80AA-D66BE5AF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464" y="2392680"/>
            <a:ext cx="8560239" cy="36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2AE4A"/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983" y="1746773"/>
            <a:ext cx="7315834" cy="444436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7" y="6465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dirty="0">
                <a:solidFill>
                  <a:srgbClr val="FF0000"/>
                </a:solidFill>
              </a:rPr>
              <a:t>Was wollen wir?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569FFA-C7FE-9947-9770-37105EEB000F}"/>
              </a:ext>
            </a:extLst>
          </p:cNvPr>
          <p:cNvSpPr/>
          <p:nvPr/>
        </p:nvSpPr>
        <p:spPr>
          <a:xfrm>
            <a:off x="5354416" y="1619773"/>
            <a:ext cx="16369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960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36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5" y="694265"/>
            <a:ext cx="10028789" cy="65903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68DB37-BA1C-DD42-8C65-21DA94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027"/>
            <a:ext cx="9944100" cy="536575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Mission des Vereins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A588E8-62DE-3242-86F1-6CE1BE5EC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843"/>
            <a:ext cx="10515600" cy="536235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de-AT" sz="3000" dirty="0"/>
              <a:t>-kostenlose und bedürfnisgerechte Angebote für hilfsbedürftige Kinder und Jugendliche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de-AT" sz="3000" dirty="0"/>
              <a:t>-ungleiche Startbedingungen ausgleichen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de-AT" sz="3000" dirty="0"/>
              <a:t>-einen Ort bieten, an dem in angenehmer Atmosphäre wertfrei gelernt und soziale Kontakte geknüpft werden können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de-AT" sz="3000" dirty="0"/>
              <a:t>-eine bessere Zukunft ermöglichen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6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75" y="1919416"/>
            <a:ext cx="6937849" cy="418831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8" y="15534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E23C4E-01A5-A04A-A802-8C604F932D64}"/>
              </a:ext>
            </a:extLst>
          </p:cNvPr>
          <p:cNvSpPr txBox="1"/>
          <p:nvPr/>
        </p:nvSpPr>
        <p:spPr>
          <a:xfrm>
            <a:off x="2906486" y="903753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FF0000"/>
                </a:solidFill>
              </a:rPr>
              <a:t>Wer finanziert das?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36E3570-CC96-C84B-B4E8-C127B027A2DB}"/>
              </a:ext>
            </a:extLst>
          </p:cNvPr>
          <p:cNvSpPr/>
          <p:nvPr/>
        </p:nvSpPr>
        <p:spPr>
          <a:xfrm>
            <a:off x="5368024" y="2451879"/>
            <a:ext cx="163693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600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4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8652881-C7AA-664B-B2E0-EC53E0A17283}"/>
              </a:ext>
            </a:extLst>
          </p:cNvPr>
          <p:cNvSpPr txBox="1"/>
          <p:nvPr/>
        </p:nvSpPr>
        <p:spPr>
          <a:xfrm>
            <a:off x="800099" y="602434"/>
            <a:ext cx="942158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b="1" dirty="0">
                <a:solidFill>
                  <a:srgbClr val="FF0000"/>
                </a:solidFill>
              </a:rPr>
              <a:t>Familie Umek</a:t>
            </a:r>
          </a:p>
          <a:p>
            <a:r>
              <a:rPr lang="de-DE" sz="2400" dirty="0"/>
              <a:t>Die Angebote werden rein aus privaten Mitteln der </a:t>
            </a:r>
            <a:r>
              <a:rPr lang="de-DE" sz="2400" b="1" dirty="0"/>
              <a:t>Familie Umek </a:t>
            </a:r>
            <a:r>
              <a:rPr lang="de-DE" sz="2400" dirty="0"/>
              <a:t>finanziert. Mit ihrer Unterstützung wollen sie von Armut betroffenen Kindern und Jugendlichen eine bessere Zukunft ermöglichen.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4F4B5F-34EC-3F46-A241-93EACD4A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09" y="3849478"/>
            <a:ext cx="1771181" cy="23314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0F7DF5-7638-4B40-847B-404504CE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082" y="3869046"/>
            <a:ext cx="2171746" cy="21599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8775B60-2F22-F546-A0D5-882AC10FF49B}"/>
              </a:ext>
            </a:extLst>
          </p:cNvPr>
          <p:cNvSpPr txBox="1"/>
          <p:nvPr/>
        </p:nvSpPr>
        <p:spPr>
          <a:xfrm>
            <a:off x="1025070" y="2705100"/>
            <a:ext cx="3356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Mag. Klaus Umek</a:t>
            </a:r>
          </a:p>
          <a:p>
            <a:r>
              <a:rPr lang="de-DE" sz="2400" b="1" dirty="0"/>
              <a:t>1. Vorstandsmitglied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04BFE5-F4E6-4D4A-83D2-B177A8323D74}"/>
              </a:ext>
            </a:extLst>
          </p:cNvPr>
          <p:cNvSpPr txBox="1"/>
          <p:nvPr/>
        </p:nvSpPr>
        <p:spPr>
          <a:xfrm>
            <a:off x="6629399" y="2705099"/>
            <a:ext cx="2944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Ing. Ingrid Umek</a:t>
            </a:r>
          </a:p>
          <a:p>
            <a:r>
              <a:rPr lang="de-DE" sz="2400" b="1" dirty="0"/>
              <a:t>2. Vorstandsmitglied</a:t>
            </a:r>
          </a:p>
        </p:txBody>
      </p:sp>
    </p:spTree>
    <p:extLst>
      <p:ext uri="{BB962C8B-B14F-4D97-AF65-F5344CB8AC3E}">
        <p14:creationId xmlns:p14="http://schemas.microsoft.com/office/powerpoint/2010/main" val="16819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8" y="15534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51384" y="404664"/>
            <a:ext cx="83944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  <a:latin typeface="+mj-lt"/>
              </a:rPr>
              <a:t>Bisherige Projekte von Mag. Klaus Umek</a:t>
            </a:r>
          </a:p>
          <a:p>
            <a:endParaRPr lang="de-AT" dirty="0"/>
          </a:p>
        </p:txBody>
      </p:sp>
      <p:pic>
        <p:nvPicPr>
          <p:cNvPr id="6146" name="Picture 2" descr="http://www.vereinjuhu.at/wp-content/uploads/2018/01/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098" y="2046434"/>
            <a:ext cx="2431461" cy="1578318"/>
          </a:xfrm>
          <a:prstGeom prst="rect">
            <a:avLst/>
          </a:prstGeom>
          <a:noFill/>
        </p:spPr>
      </p:pic>
      <p:pic>
        <p:nvPicPr>
          <p:cNvPr id="6148" name="Picture 4" descr="http://www.vereinjuhu.at/wp-content/uploads/2018/01/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2827" y="2184917"/>
            <a:ext cx="2422337" cy="1578318"/>
          </a:xfrm>
          <a:prstGeom prst="rect">
            <a:avLst/>
          </a:prstGeom>
          <a:noFill/>
        </p:spPr>
      </p:pic>
      <p:pic>
        <p:nvPicPr>
          <p:cNvPr id="6150" name="Picture 6" descr="http://www.vereinjuhu.at/wp-content/uploads/2018/01/3-300x2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5877" y="1798820"/>
            <a:ext cx="2896353" cy="1964415"/>
          </a:xfrm>
          <a:prstGeom prst="rect">
            <a:avLst/>
          </a:prstGeom>
          <a:noFill/>
        </p:spPr>
      </p:pic>
      <p:pic>
        <p:nvPicPr>
          <p:cNvPr id="6152" name="Picture 8" descr="http://www.vereinjuhu.at/wp-content/uploads/2018/01/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1984" y="1798820"/>
            <a:ext cx="2757301" cy="1964415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606098" y="4032354"/>
            <a:ext cx="10126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rgbClr val="FF0000"/>
                </a:solidFill>
              </a:rPr>
              <a:t>Zusätzlich unterstützte er unter anderem:</a:t>
            </a:r>
          </a:p>
          <a:p>
            <a:r>
              <a:rPr lang="de-AT" sz="2400" dirty="0"/>
              <a:t>-andere soziale Projekte (Boje, Caritas und Volkshilfe)</a:t>
            </a:r>
          </a:p>
          <a:p>
            <a:r>
              <a:rPr lang="de-AT" sz="2400" dirty="0"/>
              <a:t>-verschiedene kulturelle Events wie z.B. das </a:t>
            </a:r>
            <a:r>
              <a:rPr lang="de-AT" sz="2400" dirty="0" err="1"/>
              <a:t>Grafenegg</a:t>
            </a:r>
            <a:r>
              <a:rPr lang="de-AT" sz="2400" dirty="0"/>
              <a:t> Festival und das Burgtheater</a:t>
            </a:r>
          </a:p>
          <a:p>
            <a:r>
              <a:rPr lang="de-AT" sz="2400" dirty="0"/>
              <a:t>-den Amateur- und Berufssport </a:t>
            </a:r>
          </a:p>
          <a:p>
            <a:r>
              <a:rPr lang="de-AT" sz="2400" dirty="0"/>
              <a:t>-medizinische Forschung der Karl Landsteiner Gesellschaft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51384" y="1268760"/>
            <a:ext cx="302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b="1" dirty="0"/>
              <a:t>Diakonie Österreich – Flüchtlingsbetreuung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215680" y="1268760"/>
            <a:ext cx="3021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b="1" dirty="0"/>
              <a:t>Fußballverein ASV Baden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807967" y="1268760"/>
            <a:ext cx="6034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200" b="1" dirty="0"/>
              <a:t>Tageszentrum für Straßenkinder in Belgrad</a:t>
            </a:r>
          </a:p>
        </p:txBody>
      </p:sp>
    </p:spTree>
    <p:extLst>
      <p:ext uri="{BB962C8B-B14F-4D97-AF65-F5344CB8AC3E}">
        <p14:creationId xmlns:p14="http://schemas.microsoft.com/office/powerpoint/2010/main" val="4713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8" y="15534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DF6079C-A19B-B44A-AB29-9997B2F64AF3}"/>
              </a:ext>
            </a:extLst>
          </p:cNvPr>
          <p:cNvSpPr/>
          <p:nvPr/>
        </p:nvSpPr>
        <p:spPr>
          <a:xfrm>
            <a:off x="734787" y="1553483"/>
            <a:ext cx="11199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e-AT" dirty="0"/>
            </a:b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468DB37-BA1C-DD42-8C65-21DA94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816967"/>
            <a:ext cx="9944100" cy="536575"/>
          </a:xfrm>
        </p:spPr>
        <p:txBody>
          <a:bodyPr>
            <a:normAutofit fontScale="90000"/>
          </a:bodyPr>
          <a:lstStyle/>
          <a:p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Zielgruppe</a:t>
            </a:r>
            <a:br>
              <a:rPr lang="de-DE" b="1" dirty="0">
                <a:solidFill>
                  <a:srgbClr val="FF0000"/>
                </a:solidFill>
              </a:rPr>
            </a:b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11423" y="1830481"/>
            <a:ext cx="1102307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AT" sz="3200" dirty="0"/>
              <a:t>materiell hilfsbedürftige Kinder &amp; Jugendliche im ausbildungspflichtigen Alter (mit &amp; ohne Migrationshintergrund)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AT" sz="3200" dirty="0"/>
              <a:t>armutsgefährdete Jugendliche, die Hilfe bei der Job- und Lehrstellensuche benötigen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de-AT" sz="3200" dirty="0"/>
              <a:t>Eltern der Kinder (Beratung, Informationsaustausch)</a:t>
            </a:r>
          </a:p>
          <a:p>
            <a:pPr>
              <a:lnSpc>
                <a:spcPct val="150000"/>
              </a:lnSpc>
            </a:pPr>
            <a:r>
              <a:rPr lang="de-AT" dirty="0"/>
              <a:t> </a:t>
            </a:r>
          </a:p>
          <a:p>
            <a:pPr>
              <a:lnSpc>
                <a:spcPct val="150000"/>
              </a:lnSpc>
            </a:pPr>
            <a:r>
              <a:rPr lang="de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16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7000"/>
                <a:lumOff val="13000"/>
              </a:schemeClr>
            </a:gs>
            <a:gs pos="2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291DAF-A1C7-2B49-8513-694D3658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98" y="155348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DF6079C-A19B-B44A-AB29-9997B2F64AF3}"/>
              </a:ext>
            </a:extLst>
          </p:cNvPr>
          <p:cNvSpPr/>
          <p:nvPr/>
        </p:nvSpPr>
        <p:spPr>
          <a:xfrm>
            <a:off x="734787" y="1553483"/>
            <a:ext cx="11199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de-AT" dirty="0"/>
            </a:b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468DB37-BA1C-DD42-8C65-21DA94EF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816967"/>
            <a:ext cx="9944100" cy="536575"/>
          </a:xfrm>
        </p:spPr>
        <p:txBody>
          <a:bodyPr>
            <a:normAutofit fontScale="90000"/>
          </a:bodyPr>
          <a:lstStyle/>
          <a:p>
            <a:br>
              <a:rPr lang="de-DE" b="1" dirty="0">
                <a:solidFill>
                  <a:srgbClr val="FF0000"/>
                </a:solidFill>
              </a:rPr>
            </a:br>
            <a:br>
              <a:rPr lang="de-DE" b="1" dirty="0">
                <a:solidFill>
                  <a:srgbClr val="FF0000"/>
                </a:solidFill>
              </a:rPr>
            </a:b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11423" y="1830481"/>
            <a:ext cx="11023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dirty="0"/>
              <a:t> </a:t>
            </a:r>
          </a:p>
          <a:p>
            <a:pPr>
              <a:lnSpc>
                <a:spcPct val="150000"/>
              </a:lnSpc>
            </a:pPr>
            <a:r>
              <a:rPr lang="de-AT" dirty="0"/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31F127D-63A0-C745-A6DF-09E9C879EAE6}"/>
              </a:ext>
            </a:extLst>
          </p:cNvPr>
          <p:cNvSpPr txBox="1"/>
          <p:nvPr/>
        </p:nvSpPr>
        <p:spPr>
          <a:xfrm>
            <a:off x="911422" y="1463298"/>
            <a:ext cx="10515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-nach langjähriger Zusammenarbeit mit verschiedenen wohltätigen Institutionen selbst eine Einrichtung gründen und seine Ideen/Vorstellungen umsetzen 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-besonders an den Rand der </a:t>
            </a:r>
            <a:r>
              <a:rPr lang="de-DE" sz="2400"/>
              <a:t>Gesellschaft gedrängte </a:t>
            </a:r>
            <a:r>
              <a:rPr lang="de-DE" sz="2400" dirty="0"/>
              <a:t>Familien unterstützen (finanziell hilfsbedürftige Personen, die oft vergessen werden, z.B. alleinerziehende Mütter, die in Armut leben)</a:t>
            </a:r>
          </a:p>
          <a:p>
            <a:pPr>
              <a:lnSpc>
                <a:spcPct val="150000"/>
              </a:lnSpc>
            </a:pPr>
            <a:r>
              <a:rPr lang="de-DE" sz="2400" b="1" u="sng" dirty="0"/>
              <a:t>Intention: 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Von Armut betroffene Menschen unterstützen, Talente erkennen/fördern und so die gesellschaftlichen Teilhabechancen verbessern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B97B271-0A0E-9E46-9EB6-7B4092BCD73E}"/>
              </a:ext>
            </a:extLst>
          </p:cNvPr>
          <p:cNvSpPr txBox="1"/>
          <p:nvPr/>
        </p:nvSpPr>
        <p:spPr>
          <a:xfrm>
            <a:off x="911423" y="617026"/>
            <a:ext cx="768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F0000"/>
                </a:solidFill>
              </a:rPr>
              <a:t>Mit dem Verein JUHU! will Klaus Umek</a:t>
            </a:r>
          </a:p>
        </p:txBody>
      </p:sp>
    </p:spTree>
    <p:extLst>
      <p:ext uri="{BB962C8B-B14F-4D97-AF65-F5344CB8AC3E}">
        <p14:creationId xmlns:p14="http://schemas.microsoft.com/office/powerpoint/2010/main" val="17743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Microsoft Macintosh PowerPoint</Application>
  <PresentationFormat>Breitbild</PresentationFormat>
  <Paragraphs>130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Mission des Vereins</vt:lpstr>
      <vt:lpstr>PowerPoint-Präsentation</vt:lpstr>
      <vt:lpstr>PowerPoint-Präsentation</vt:lpstr>
      <vt:lpstr>PowerPoint-Präsentation</vt:lpstr>
      <vt:lpstr> Zielgruppe </vt:lpstr>
      <vt:lpstr>  </vt:lpstr>
      <vt:lpstr>Ziele des Vereins</vt:lpstr>
      <vt:lpstr>PowerPoint-Präsentation</vt:lpstr>
      <vt:lpstr>Team</vt:lpstr>
      <vt:lpstr>Unsere Angebote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Domenika Gasser</dc:creator>
  <cp:lastModifiedBy>JugendHilfswerk Umek</cp:lastModifiedBy>
  <cp:revision>120</cp:revision>
  <dcterms:created xsi:type="dcterms:W3CDTF">2018-02-23T08:25:16Z</dcterms:created>
  <dcterms:modified xsi:type="dcterms:W3CDTF">2018-03-22T16:10:35Z</dcterms:modified>
</cp:coreProperties>
</file>